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7" r:id="rId2"/>
    <p:sldId id="256" r:id="rId3"/>
    <p:sldId id="257" r:id="rId4"/>
    <p:sldId id="258" r:id="rId5"/>
    <p:sldId id="260" r:id="rId6"/>
    <p:sldId id="261" r:id="rId7"/>
    <p:sldId id="282" r:id="rId8"/>
    <p:sldId id="283" r:id="rId9"/>
    <p:sldId id="262" r:id="rId10"/>
    <p:sldId id="264" r:id="rId11"/>
    <p:sldId id="266" r:id="rId12"/>
    <p:sldId id="268" r:id="rId13"/>
    <p:sldId id="270" r:id="rId14"/>
    <p:sldId id="272" r:id="rId15"/>
    <p:sldId id="274" r:id="rId16"/>
    <p:sldId id="278" r:id="rId17"/>
    <p:sldId id="276" r:id="rId18"/>
    <p:sldId id="280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23834-ABC9-45E0-B3E9-684D3F74CF10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9A969-C230-4812-A39F-B9B85C1478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6C5FE-B1B0-4F1B-A719-E95CA0653D1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485D6-9037-47AA-A4A0-84459E722B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485D6-9037-47AA-A4A0-84459E722B0D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D272-6A42-4FAD-ACA7-29EAAC83F8CF}" type="datetime1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5836-6F42-4DD4-8F7F-0086FF18AA49}" type="datetime1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F671-7CEC-4A72-B5EF-FBAF77DF8A2C}" type="datetime1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9BCF-457F-4BED-9BD6-6CA93309ED8B}" type="datetime1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E0B6-0340-4BD5-B355-F0362539B4D5}" type="datetime1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A73D-197D-480A-A686-39F34967FEE9}" type="datetime1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7CE63-B5F0-467B-9AC3-6A35BA067476}" type="datetime1">
              <a:rPr lang="ru-RU" smtClean="0"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CF83-0913-4BBA-823C-2085562214CD}" type="datetime1">
              <a:rPr lang="ru-RU" smtClean="0"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0F1A-EEA4-41F2-8513-E8494CB1CE8B}" type="datetime1">
              <a:rPr lang="ru-RU" smtClean="0"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5090-3AC9-422A-8730-858B62EB36F2}" type="datetime1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6094-20AC-4A19-A2E9-D544C9E7FFFB}" type="datetime1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45225-8595-4675-A20C-E09066FB60B6}" type="datetime1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Tatjana\Desktop\одп\печать безопасность\Art-minimalism_3_.jpg"/>
          <p:cNvPicPr>
            <a:picLocks noChangeAspect="1" noChangeArrowheads="1"/>
          </p:cNvPicPr>
          <p:nvPr/>
        </p:nvPicPr>
        <p:blipFill>
          <a:blip r:embed="rId2" cstate="print"/>
          <a:srcRect b="2747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714356"/>
            <a:ext cx="4032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dirty="0" smtClean="0">
              <a:solidFill>
                <a:srgbClr val="241C2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dirty="0">
              <a:solidFill>
                <a:srgbClr val="241C2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dirty="0" smtClean="0">
              <a:solidFill>
                <a:srgbClr val="241C2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dirty="0" smtClean="0">
              <a:solidFill>
                <a:srgbClr val="241C2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800" b="1" dirty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0216" y="514170"/>
            <a:ext cx="715804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КОМПЛЕКСНЫЙ ЦЕНТР СОЦИАЛЬНОГО ОБСЛУЖИВАНИЯ НАСЕЛЕНИЯ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БАРАБИНСКОГО РАЙОНА НОВОСИБИРСКОЙ ОБЛАСТИ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6215082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г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18" y="2690335"/>
            <a:ext cx="6000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КАТАЛОГ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ТЕХНИЧЕСКИХ СРЕДСТВ РЕАБИЛИТАЦИИ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42852"/>
            <a:ext cx="9620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08789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Tatjana\Desktop\одп\печать безопасность\Art-minimalism_3_.jpg"/>
          <p:cNvPicPr>
            <a:picLocks noChangeAspect="1" noChangeArrowheads="1"/>
          </p:cNvPicPr>
          <p:nvPr/>
        </p:nvPicPr>
        <p:blipFill>
          <a:blip r:embed="rId2" cstate="print"/>
          <a:srcRect b="27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and-omron.ru/image/catalog/REABILLITACYA/kresla-invalidnye/ortonica_base-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 descr="https://and-omron.ru/image/catalog/REABILLITACYA/kresla-invalidnye/ortonica_base-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s://www.medincor.ru/image/data/sredstva-reabilitacii/kostily/Ortonica/KS-501/Ortonica-KS-501-up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"/>
          <a:stretch>
            <a:fillRect/>
          </a:stretch>
        </p:blipFill>
        <p:spPr bwMode="auto">
          <a:xfrm>
            <a:off x="4433130" y="1213978"/>
            <a:ext cx="3892175" cy="4250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7365" y="1208298"/>
            <a:ext cx="371477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b="1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Костыли подмышечные с устройством противоскольжения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улучшения координации движений и уменьшения нагрузки на ноги путем увеличения опоры и переноса массы тела на верхнюю часть туловища и руки.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Максимальная нагрузка -110 кг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Длина от опоры до захвата 410 мм - 560 мм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Высота 1340 мм - 1540 мм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Размер L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 костыля - Алюминий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41C2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Встроенное устройство против скольжения</a:t>
            </a:r>
            <a:endParaRPr lang="ru-RU" sz="1600" b="1" dirty="0" smtClean="0">
              <a:solidFill>
                <a:srgbClr val="241C2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Tatjana\Desktop\одп\печать безопасность\e3a11e607e95f6920b44a1f9662f521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5927" y="285729"/>
            <a:ext cx="1146644" cy="928694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74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Tatjana\Desktop\одп\печать безопасность\Art-minimalism_3_.jpg"/>
          <p:cNvPicPr>
            <a:picLocks noChangeAspect="1" noChangeArrowheads="1"/>
          </p:cNvPicPr>
          <p:nvPr/>
        </p:nvPicPr>
        <p:blipFill>
          <a:blip r:embed="rId2" cstate="print"/>
          <a:srcRect b="2747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and-omron.ru/image/catalog/REABILLITACYA/kresla-invalidnye/ortonica_base-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 descr="https://and-omron.ru/image/catalog/REABILLITACYA/kresla-invalidnye/ortonica_base-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https://promedic.ru/upload/iblock/083/0839f6e142c051445f66500a599f390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434" r="13692"/>
          <a:stretch/>
        </p:blipFill>
        <p:spPr bwMode="auto">
          <a:xfrm>
            <a:off x="4929190" y="714356"/>
            <a:ext cx="3696710" cy="54047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AutoShape 2" descr="Beautiful abstract green blur on natural background. Light and plant with soft bokeh. Copy space for any text. Feel fresh. Can be use for brochure, web, advertising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714356"/>
            <a:ext cx="371477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b="1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Костыли с опорой под локоть с устройством противоскольжения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улучшения координации движений и уменьшения нагрузки на ноги путем увеличения опоры и переноса массы тела на верхнюю часть туловища и руки.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Высота: 86 см - 120 см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Расстояние между локтевой </a:t>
            </a:r>
          </a:p>
          <a:p>
            <a:pPr marL="285750" indent="-28575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опорой и рукояткой: 26см - 35см.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Грузоподъёмность: 110 кг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Прочная конструкция.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Регулируемая высота.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Кнопочные фиксаторы.</a:t>
            </a:r>
            <a:endParaRPr lang="ru-RU" sz="1600" b="1" dirty="0" smtClean="0">
              <a:solidFill>
                <a:srgbClr val="241C2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C:\Users\Tatjana\Desktop\одп\печать безопасность\e3a11e607e95f6920b44a1f9662f521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214290"/>
            <a:ext cx="1146644" cy="928694"/>
          </a:xfrm>
          <a:prstGeom prst="rect">
            <a:avLst/>
          </a:prstGeom>
          <a:noFill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8178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Tatjana\Desktop\одп\печать безопасность\Art-minimalism_3_.jpg"/>
          <p:cNvPicPr>
            <a:picLocks noChangeAspect="1" noChangeArrowheads="1"/>
          </p:cNvPicPr>
          <p:nvPr/>
        </p:nvPicPr>
        <p:blipFill>
          <a:blip r:embed="rId2" cstate="print"/>
          <a:srcRect b="27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and-omron.ru/image/catalog/REABILLITACYA/kresla-invalidnye/ortonica_base-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 descr="https://and-omron.ru/image/catalog/REABILLITACYA/kresla-invalidnye/ortonica_base-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https://ae01.alicdn.com/kf/H883734f20e154762a35553942d4014bfX/Outdoor-Indoor-Rope-Ladder-With-6-Wooden-Rungs-Rope-Ladder-Climbing-Ladder-Swing-Toys-For-Chhildre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336" r="20990" b="2532"/>
          <a:stretch/>
        </p:blipFill>
        <p:spPr bwMode="auto">
          <a:xfrm>
            <a:off x="4817889" y="857232"/>
            <a:ext cx="3066479" cy="537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71472" y="857232"/>
            <a:ext cx="392909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b="1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Костыли с опорой под локоть с устройством противоскольжения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улучшения координации движений и уменьшения нагрузки на ноги путем увеличения опоры и переноса массы тела на верхнюю часть туловища и руки.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Высота: 86 см - 120 см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Расстояние между локтевой опорой и рукояткой: 26см - 35см.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Грузоподъёмность: 110 кг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Прочная конструкция.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Регулируемая высота.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Кнопочные фиксаторы.</a:t>
            </a:r>
            <a:endParaRPr lang="ru-RU" sz="2000" b="1" dirty="0" smtClean="0">
              <a:solidFill>
                <a:srgbClr val="241C2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Tatjana\Desktop\одп\печать безопасность\e3a11e607e95f6920b44a1f9662f521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226863"/>
            <a:ext cx="1146644" cy="928694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123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C:\Users\Tatjana\Desktop\одп\печать безопасность\Art-minimalism_3_.jpg"/>
          <p:cNvPicPr>
            <a:picLocks noChangeAspect="1" noChangeArrowheads="1"/>
          </p:cNvPicPr>
          <p:nvPr/>
        </p:nvPicPr>
        <p:blipFill>
          <a:blip r:embed="rId2" cstate="print"/>
          <a:srcRect b="2747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and-omron.ru/image/catalog/REABILLITACYA/kresla-invalidnye/ortonica_base-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 descr="https://and-omron.ru/image/catalog/REABILLITACYA/kresla-invalidnye/ortonica_base-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38" name="AutoShape 2" descr="https://im0-tub-ru.yandex.net/i?id=b11296a6621a4f766e4bfe2488bbe526&amp;ref=rim&amp;n=33&amp;w=240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C:\Users\Tatjana\Desktop\%D0%BE%D0%B4%D0%BF\%D0%BF%D0%B5%D1%87%D0%B0%D1%82%D1%8C %D0%B1%D0%B5%D0%B7%D0%BE%D0%BF%D0%B0%D1%81%D0%BD%D0%BE%D1%81%D1%82%D1%8C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wallpaper-mania.com/wp-content/uploads/2018/09/High_resolution_wallpaper_background_ID_7770044109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43580" y="548680"/>
            <a:ext cx="363499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b="1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Опора под спину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Опора под спину предназначена для облегчения ухода за лежачими инвалидами и больными.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Опора устанавливается на кровати и используется для фиксации тела пациента в сидячем или полулежачем положении.</a:t>
            </a:r>
            <a:endParaRPr lang="ru-RU" sz="1600" b="1" dirty="0" smtClean="0">
              <a:solidFill>
                <a:srgbClr val="241C2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Изделие принимает 5 положений, что позволяет найти наиболее удобную конфигурацию для пациента</a:t>
            </a:r>
            <a:r>
              <a:rPr lang="ru-RU" sz="1600" dirty="0" smtClean="0">
                <a:solidFill>
                  <a:srgbClr val="5E626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Каркас опоры выполнен из стали с порошковым напылением, что обеспечивает долговечность и прочность.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Обивка - сетчатый полиэстер. 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Изделие способно выдержать нагрузку -100 кг.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Габариты: </a:t>
            </a:r>
          </a:p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размер опоры (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ШхВ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): 60х45 см,</a:t>
            </a:r>
          </a:p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подголовник: (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ШхВ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): 34х19 см.</a:t>
            </a:r>
            <a:endParaRPr lang="ru-RU" sz="1600" b="1" dirty="0" smtClean="0">
              <a:solidFill>
                <a:srgbClr val="241C2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9176" t="10688" r="7666" b="4641"/>
          <a:stretch/>
        </p:blipFill>
        <p:spPr>
          <a:xfrm>
            <a:off x="4427984" y="548680"/>
            <a:ext cx="4106571" cy="4355109"/>
          </a:xfrm>
          <a:prstGeom prst="rect">
            <a:avLst/>
          </a:prstGeom>
        </p:spPr>
      </p:pic>
      <p:pic>
        <p:nvPicPr>
          <p:cNvPr id="14345" name="Picture 9" descr="C:\Users\Tatjana\Desktop\одп\печать безопасность\e3a11e607e95f6920b44a1f9662f521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214290"/>
            <a:ext cx="1121083" cy="907992"/>
          </a:xfrm>
          <a:prstGeom prst="rect">
            <a:avLst/>
          </a:prstGeom>
          <a:noFill/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3257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Tatjana\Desktop\одп\печать безопасность\Art-minimalism_3_.jpg"/>
          <p:cNvPicPr>
            <a:picLocks noChangeAspect="1" noChangeArrowheads="1"/>
          </p:cNvPicPr>
          <p:nvPr/>
        </p:nvPicPr>
        <p:blipFill>
          <a:blip r:embed="rId2" cstate="print"/>
          <a:srcRect b="2747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026" name="AutoShape 2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and-omron.ru/image/catalog/REABILLITACYA/kresla-invalidnye/ortonica_base-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 descr="https://and-omron.ru/image/catalog/REABILLITACYA/kresla-invalidnye/ortonica_base-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https://oxyzone.ru/img/content/DSCF58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867" t="2788" r="25441" b="5187"/>
          <a:stretch/>
        </p:blipFill>
        <p:spPr bwMode="auto">
          <a:xfrm>
            <a:off x="5580112" y="857232"/>
            <a:ext cx="2730652" cy="5160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42910" y="857232"/>
            <a:ext cx="4572000" cy="41242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Трость 4-х опорная с анатомической ручкой, регулируемая по высоте,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 устройством противоскольжения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Опора устанавливается на кровати и используется для фиксации тела пациента в сидячем или полулежачем положении.</a:t>
            </a:r>
            <a:endParaRPr lang="ru-RU" sz="1600" b="1" dirty="0" smtClean="0">
              <a:solidFill>
                <a:srgbClr val="241C2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Изделие принимает 5 положений, что позволяет найти наиболее удобную конфигурацию для пациента</a:t>
            </a:r>
            <a:r>
              <a:rPr lang="ru-RU" sz="1600" dirty="0" smtClean="0">
                <a:solidFill>
                  <a:srgbClr val="5E626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Каркас опоры выполнен из стали с порошковым напылением, что обеспечивает долговечность и прочность.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Изделие способно выдержать нагрузку -100 кг.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Габариты: </a:t>
            </a:r>
          </a:p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размер опоры (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ШхВ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): 60х45 см,</a:t>
            </a:r>
          </a:p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подголовник: (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ШхВ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): 34х19 см.</a:t>
            </a:r>
            <a:endParaRPr lang="ru-RU" sz="1600" dirty="0"/>
          </a:p>
        </p:txBody>
      </p:sp>
      <p:pic>
        <p:nvPicPr>
          <p:cNvPr id="12290" name="Picture 2" descr="C:\Users\Tatjana\Desktop\одп\печать безопасность\e3a11e607e95f6920b44a1f9662f521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0222" y="183149"/>
            <a:ext cx="1121083" cy="907992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4251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Tatjana\Desktop\одп\печать безопасность\Art-minimalism_3_.jpg"/>
          <p:cNvPicPr>
            <a:picLocks noChangeAspect="1" noChangeArrowheads="1"/>
          </p:cNvPicPr>
          <p:nvPr/>
        </p:nvPicPr>
        <p:blipFill>
          <a:blip r:embed="rId2" cstate="print"/>
          <a:srcRect b="2747"/>
          <a:stretch>
            <a:fillRect/>
          </a:stretch>
        </p:blipFill>
        <p:spPr bwMode="auto">
          <a:xfrm>
            <a:off x="-36512" y="0"/>
            <a:ext cx="9203214" cy="6888747"/>
          </a:xfrm>
          <a:prstGeom prst="rect">
            <a:avLst/>
          </a:prstGeom>
          <a:noFill/>
        </p:spPr>
      </p:pic>
      <p:sp>
        <p:nvSpPr>
          <p:cNvPr id="1026" name="AutoShape 2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and-omron.ru/image/catalog/REABILLITACYA/kresla-invalidnye/ortonica_base-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 descr="https://and-omron.ru/image/catalog/REABILLITACYA/kresla-invalidnye/ortonica_base-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https://cdn1.ozone.ru/s3/multimedia-k/60149215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465" r="28837" b="2176"/>
          <a:stretch/>
        </p:blipFill>
        <p:spPr bwMode="auto">
          <a:xfrm>
            <a:off x="5357818" y="928670"/>
            <a:ext cx="2120304" cy="48577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71472" y="785794"/>
            <a:ext cx="442915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Трость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3х опорная с функцией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регулирования высоты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Максимальная нагрузка-100 кг</a:t>
            </a:r>
            <a:endParaRPr lang="ru-RU" sz="16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Количество секций-2</a:t>
            </a:r>
            <a:endParaRPr lang="ru-RU" sz="16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Высота: 700 мм - 1020 мм</a:t>
            </a:r>
            <a:endParaRPr lang="ru-RU" sz="16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Количество опорных ножек - 3</a:t>
            </a:r>
            <a:endParaRPr lang="ru-RU" sz="16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Длина основания 240 мм - 270 мм</a:t>
            </a:r>
            <a:endParaRPr lang="ru-RU" sz="16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Ширина основания 240 мм - 270 мм</a:t>
            </a:r>
            <a:endParaRPr lang="ru-RU" sz="16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Высота основания 265 мм - 295 мм</a:t>
            </a:r>
            <a:endParaRPr lang="ru-RU" sz="16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Встроенное устройство против скольжения</a:t>
            </a:r>
            <a:endParaRPr lang="ru-RU" sz="16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Материал трости - алюминиевый сплав</a:t>
            </a:r>
            <a:endParaRPr lang="ru-RU" sz="16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Регулировка длины - телескопический механизм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10242" name="Picture 2" descr="C:\Users\Tatjana\Desktop\одп\печать безопасность\e3a11e607e95f6920b44a1f9662f521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4255" y="273051"/>
            <a:ext cx="1266149" cy="1025485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1527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Tatjana\Desktop\одп\печать безопасность\Art-minimalism_3_.jpg"/>
          <p:cNvPicPr>
            <a:picLocks noChangeAspect="1" noChangeArrowheads="1"/>
          </p:cNvPicPr>
          <p:nvPr/>
        </p:nvPicPr>
        <p:blipFill>
          <a:blip r:embed="rId2" cstate="print"/>
          <a:srcRect b="2747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and-omron.ru/image/catalog/REABILLITACYA/kresla-invalidnye/ortonica_base-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 descr="https://and-omron.ru/image/catalog/REABILLITACYA/kresla-invalidnye/ortonica_base-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2" name="Picture 4" descr="https://lab-krasoty.ru/upload/iblock/fa7/fa7c4bbd8439492d31e70fe5a4d795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928670"/>
            <a:ext cx="4357718" cy="4660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Tatjana\Desktop\одп\печать безопасность\e3a11e607e95f6920b44a1f9662f521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6736" y="332656"/>
            <a:ext cx="1244700" cy="100811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28596" y="928670"/>
            <a:ext cx="321471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Трость опорная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 анатомической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ручкой, регулируемая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 высоте с устройством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противоскольжения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нагрузка - 100 кг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секций - 2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Высота: 750 мм - 990 мм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рукояти - пластик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к коррозии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Регулировка длины - телескопический механизм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трости - алюминиевый сплав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303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Tatjana\Desktop\одп\печать безопасность\Art-minimalism_3_.jpg"/>
          <p:cNvPicPr>
            <a:picLocks noChangeAspect="1" noChangeArrowheads="1"/>
          </p:cNvPicPr>
          <p:nvPr/>
        </p:nvPicPr>
        <p:blipFill>
          <a:blip r:embed="rId2" cstate="print"/>
          <a:srcRect b="2747"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</p:spPr>
      </p:pic>
      <p:sp>
        <p:nvSpPr>
          <p:cNvPr id="1026" name="AutoShape 2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and-omron.ru/image/catalog/REABILLITACYA/kresla-invalidnye/ortonica_base-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 descr="https://and-omron.ru/image/catalog/REABILLITACYA/kresla-invalidnye/ortonica_base-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85786" y="785794"/>
            <a:ext cx="3286148" cy="460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Ходунки-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роллаторы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для </a:t>
            </a: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передвижения людей </a:t>
            </a:r>
            <a:endParaRPr lang="ru-RU" sz="1600" dirty="0" smtClean="0">
              <a:solidFill>
                <a:srgbClr val="333333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 </a:t>
            </a: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ограниченными двигательными </a:t>
            </a:r>
            <a:endParaRPr lang="ru-RU" sz="1600" dirty="0" smtClean="0">
              <a:solidFill>
                <a:srgbClr val="333333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возможностями</a:t>
            </a: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endParaRPr lang="ru-RU" sz="1600" dirty="0" smtClean="0">
              <a:solidFill>
                <a:srgbClr val="333333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как </a:t>
            </a: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 домашних условиях, </a:t>
            </a:r>
            <a:endParaRPr lang="ru-RU" sz="1600" dirty="0" smtClean="0">
              <a:solidFill>
                <a:srgbClr val="333333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так </a:t>
            </a: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 на улице</a:t>
            </a: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Материал рамы -алюминиевый сплав</a:t>
            </a:r>
            <a:endParaRPr lang="ru-RU" sz="16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Имеют 4 литых колеса.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Задние колеса оснащены фиксатором.</a:t>
            </a:r>
            <a:endParaRPr lang="ru-RU" sz="16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Тип рамы - складная</a:t>
            </a:r>
            <a:endParaRPr lang="ru-RU" sz="16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Регулировка высоты -телескопический механизм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Максимальная нагрузка - 100 кг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Количество секций - 2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Высота: 750 мм - 990 мм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3470" t="697" r="8045"/>
          <a:stretch/>
        </p:blipFill>
        <p:spPr>
          <a:xfrm>
            <a:off x="4324478" y="908720"/>
            <a:ext cx="3993228" cy="4481411"/>
          </a:xfrm>
          <a:prstGeom prst="rect">
            <a:avLst/>
          </a:prstGeom>
        </p:spPr>
      </p:pic>
      <p:pic>
        <p:nvPicPr>
          <p:cNvPr id="6146" name="Picture 2" descr="C:\Users\Tatjana\Desktop\одп\печать безопасность\e3a11e607e95f6920b44a1f9662f521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332656"/>
            <a:ext cx="1222684" cy="990281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8860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Tatjana\Desktop\одп\печать безопасность\Art-minimalism_3_.jpg"/>
          <p:cNvPicPr>
            <a:picLocks noChangeAspect="1" noChangeArrowheads="1"/>
          </p:cNvPicPr>
          <p:nvPr/>
        </p:nvPicPr>
        <p:blipFill>
          <a:blip r:embed="rId2" cstate="print"/>
          <a:srcRect b="2747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and-omron.ru/image/catalog/REABILLITACYA/kresla-invalidnye/ortonica_base-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 descr="https://and-omron.ru/image/catalog/REABILLITACYA/kresla-invalidnye/ortonica_base-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71472" y="857232"/>
            <a:ext cx="3357586" cy="459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Ходунки-шагающие</a:t>
            </a:r>
          </a:p>
          <a:p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для 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передвижения людей </a:t>
            </a:r>
            <a:endParaRPr lang="ru-RU" dirty="0" smtClean="0">
              <a:solidFill>
                <a:srgbClr val="333333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 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ограниченными двигательными </a:t>
            </a:r>
            <a:endParaRPr lang="ru-RU" dirty="0" smtClean="0">
              <a:solidFill>
                <a:srgbClr val="333333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возможностями.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Материал рамы - алюминиевый сплав</a:t>
            </a:r>
            <a:endParaRPr lang="ru-RU" sz="16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Покрытие – хром</a:t>
            </a:r>
            <a:endParaRPr lang="ru-RU" sz="16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Тип рамы - складная</a:t>
            </a:r>
            <a:endParaRPr lang="ru-RU" sz="16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Регулировка высоты - телескопический механизм</a:t>
            </a:r>
            <a:endParaRPr lang="ru-RU" sz="16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Ширина между поручнями 440 мм - 465 мм</a:t>
            </a:r>
            <a:endParaRPr lang="ru-RU" sz="16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Максимальная нагрузка -100 кг</a:t>
            </a:r>
            <a:endParaRPr lang="ru-RU" sz="16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Размер в рабочем состоянии 540х470х750-950 мм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lan-med.ru/wa-data/public/shop/products/22/20/12022/images/11894/11894.750x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11" t="6064" r="16627" b="6015"/>
          <a:stretch/>
        </p:blipFill>
        <p:spPr bwMode="auto">
          <a:xfrm>
            <a:off x="4286248" y="1000108"/>
            <a:ext cx="3783751" cy="4572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Tatjana\Desktop\одп\печать безопасность\e3a11e607e95f6920b44a1f9662f521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7722" y="357167"/>
            <a:ext cx="1234847" cy="1000132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197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Tatjana\Desktop\одп\печать безопасность\Art-minimalism_3_.jpg"/>
          <p:cNvPicPr>
            <a:picLocks noChangeAspect="1" noChangeArrowheads="1"/>
          </p:cNvPicPr>
          <p:nvPr/>
        </p:nvPicPr>
        <p:blipFill>
          <a:blip r:embed="rId3" cstate="print"/>
          <a:srcRect b="2748"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1026" name="AutoShape 2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and-omron.ru/image/catalog/REABILLITACYA/kresla-invalidnye/ortonica_base-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 descr="https://and-omron.ru/image/catalog/REABILLITACYA/kresla-invalidnye/ortonica_base-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5" name="AutoShape 3" descr="https://cdn1.med-serdce.ru/uploads/product/original/5e340c86c61602.833185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https://cdn1.med-serdce.ru/uploads/product/original/5e340c86c61602.833185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9" name="AutoShape 7" descr="https://www.dobrota.ru/uploads/products/5e316f25e5a0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857232"/>
            <a:ext cx="250031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b="1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Кресло-коляска</a:t>
            </a:r>
            <a:r>
              <a:rPr lang="ru-RU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ручным приводом.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Предназначена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инвалидам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пожилым людям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передвижения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внутри помещений.</a:t>
            </a:r>
            <a:endParaRPr lang="ru-RU" sz="1600" b="1" dirty="0" smtClean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i.ytimg.com/vi/eOhzXSelwUg/maxresdefaul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030" t="4503" r="24775" b="3806"/>
          <a:stretch/>
        </p:blipFill>
        <p:spPr bwMode="auto">
          <a:xfrm>
            <a:off x="3491880" y="980728"/>
            <a:ext cx="4876603" cy="511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C:\Users\Tatjana\Desktop\одп\печать безопасность\e3a11e607e95f6920b44a1f9662f521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319294"/>
            <a:ext cx="1105200" cy="895128"/>
          </a:xfrm>
          <a:prstGeom prst="rect">
            <a:avLst/>
          </a:prstGeom>
          <a:noFill/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C:\Users\Tatjana\Desktop\одп\печать безопасность\Art-minimalism_3_.jpg"/>
          <p:cNvPicPr>
            <a:picLocks noChangeAspect="1" noChangeArrowheads="1"/>
          </p:cNvPicPr>
          <p:nvPr/>
        </p:nvPicPr>
        <p:blipFill>
          <a:blip r:embed="rId2" cstate="print"/>
          <a:srcRect l="14317" b="2083"/>
          <a:stretch>
            <a:fillRect/>
          </a:stretch>
        </p:blipFill>
        <p:spPr bwMode="auto">
          <a:xfrm>
            <a:off x="-227045" y="-27384"/>
            <a:ext cx="9371045" cy="702828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143372" y="714356"/>
            <a:ext cx="32827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Технические характеристики</a:t>
            </a:r>
            <a:endParaRPr lang="ru-RU" sz="1600" b="1" dirty="0" smtClean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Грузоподъемность -100 кг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Ширина в рабочем состоянии – 670 мм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Ширина между поручнями –485 мм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Ширина сиденья – 485 мм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Высота в рабочем состоянии –920 мм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Глубина сиденья – 400 мм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Диаметр задних колес – 610 мм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Диаметр передних колес – 200 мм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Длина в рабочем состоянии –1050 мм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Ступенчатые съемные подлокотники, съемные поворотные подножки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Складная спинка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92696"/>
            <a:ext cx="3388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dirty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характеристики</a:t>
            </a:r>
            <a:endParaRPr lang="ru-RU" sz="1600" b="1" dirty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- Механическая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Задние </a:t>
            </a: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шины - Пневматические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Съемный </a:t>
            </a: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подлокотник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Съемные подножки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Поворотные подножки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</a:t>
            </a: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колес - Пневматические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</a:t>
            </a: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рамы - Складная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Рычаги стояночного </a:t>
            </a: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тормоза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err="1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Поясный</a:t>
            </a:r>
            <a:r>
              <a:rPr lang="ru-RU" sz="1600" dirty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ремень </a:t>
            </a: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безопасности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Задние </a:t>
            </a: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колеса - </a:t>
            </a:r>
            <a:r>
              <a:rPr lang="ru-RU" sz="1600" dirty="0" err="1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небыстросъёмные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Карман для </a:t>
            </a: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вещей - 1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подножек - 2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 </a:t>
            </a: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рамы - Металлический </a:t>
            </a:r>
            <a:r>
              <a:rPr lang="ru-RU" sz="1600" dirty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сплав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 спинки и </a:t>
            </a: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сиденья - Нейлон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Передние </a:t>
            </a: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шины - Цельнолитые</a:t>
            </a:r>
            <a:endParaRPr lang="ru-RU" sz="1600" dirty="0">
              <a:solidFill>
                <a:srgbClr val="241C2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AutoShape 2" descr="https://artsdot.com/ADC/Photos-ImgScreen.nsf/O/P-AC6PL3/$FILE/Art-minimalism_3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artsdot.com/ADC/Photos-ImgScreen.nsf/O/P-AC6PL3/$FILE/Art-minimalism_3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4" name="Picture 6" descr="C:\Users\Tatjana\Desktop\одп\печать безопасность\e3a11e607e95f6920b44a1f9662f521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7088" y="260648"/>
            <a:ext cx="1155792" cy="936104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Tatjana\Desktop\одп\печать безопасность\Art-minimalism_3_.jpg"/>
          <p:cNvPicPr>
            <a:picLocks noChangeAspect="1" noChangeArrowheads="1"/>
          </p:cNvPicPr>
          <p:nvPr/>
        </p:nvPicPr>
        <p:blipFill>
          <a:blip r:embed="rId2" cstate="print"/>
          <a:srcRect b="23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and-omron.ru/image/catalog/REABILLITACYA/kresla-invalidnye/ortonica_base-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 descr="https://and-omron.ru/image/catalog/REABILLITACYA/kresla-invalidnye/ortonica_base-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2292" y="542819"/>
            <a:ext cx="25003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b="1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Кресло-коляска</a:t>
            </a:r>
            <a:r>
              <a:rPr lang="ru-RU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ручным приводом, комнатная, для лиц с большим весом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dirty="0" smtClean="0">
              <a:solidFill>
                <a:srgbClr val="241C2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8498" t="8870" r="10278" b="9170"/>
          <a:stretch/>
        </p:blipFill>
        <p:spPr>
          <a:xfrm>
            <a:off x="4427984" y="611325"/>
            <a:ext cx="4352883" cy="4464934"/>
          </a:xfrm>
          <a:prstGeom prst="rect">
            <a:avLst/>
          </a:prstGeom>
        </p:spPr>
      </p:pic>
      <p:pic>
        <p:nvPicPr>
          <p:cNvPr id="26626" name="Picture 2" descr="C:\Users\Tatjana\Desktop\одп\печать безопасность\e3a11e607e95f6920b44a1f9662f521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1384" y="260648"/>
            <a:ext cx="1089406" cy="8823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700808"/>
            <a:ext cx="396044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Съемные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ступенчатые подлокотники,</a:t>
            </a:r>
          </a:p>
          <a:p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мягкие опоры подлокотников.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Съемные подножки.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Регулируемые по высоте пластиковые</a:t>
            </a:r>
          </a:p>
          <a:p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подножки.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Матерчатая опора для икр.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Обивка спинки и сиденья нейлон.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Нерегулируемые ручки для </a:t>
            </a:r>
          </a:p>
          <a:p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толкания.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Два стояночных тормоза.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Ширина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сиденья - 50см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Глубина сиденья - 40см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Высота сиденья - 50см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Высота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спинки - 41см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Колеса: литые, пневматические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Размер колес: 8/24"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Максимальная нагрузка: 150кг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Стальной каркас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0713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Tatjana\Desktop\одп\печать безопасность\Art-minimalism_3_.jpg"/>
          <p:cNvPicPr>
            <a:picLocks noChangeAspect="1" noChangeArrowheads="1"/>
          </p:cNvPicPr>
          <p:nvPr/>
        </p:nvPicPr>
        <p:blipFill>
          <a:blip r:embed="rId2" cstate="print"/>
          <a:srcRect b="2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and-omron.ru/image/catalog/REABILLITACYA/kresla-invalidnye/ortonica_base-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 descr="https://and-omron.ru/image/catalog/REABILLITACYA/kresla-invalidnye/ortonica_base-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s://images.by.prom.st/123547619_w640_h640_krovat-funktsionalnaya-elektricheskay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79" t="6889" r="9787" b="11464"/>
          <a:stretch/>
        </p:blipFill>
        <p:spPr bwMode="auto">
          <a:xfrm>
            <a:off x="3428992" y="1000108"/>
            <a:ext cx="5145308" cy="5242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C:\Users\Tatjana\Desktop\одп\печать безопасность\e3a11e607e95f6920b44a1f9662f521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260648"/>
            <a:ext cx="1124828" cy="91102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6" y="1071546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b="1" dirty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Кровать многофункциональная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752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Tatjana\Desktop\одп\печать безопасность\Art-minimalism_3_.jpg"/>
          <p:cNvPicPr>
            <a:picLocks noChangeAspect="1" noChangeArrowheads="1"/>
          </p:cNvPicPr>
          <p:nvPr/>
        </p:nvPicPr>
        <p:blipFill>
          <a:blip r:embed="rId2" cstate="print"/>
          <a:srcRect b="2747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692696"/>
            <a:ext cx="4031878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характеристики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solidFill>
                <a:srgbClr val="241C2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lang="ru-RU" sz="17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Складные боковые ограждения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7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•Материал боковых ограждений-Металл, пластик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7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•Материал ложементов-Сталь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7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•Материал основания кровати-Сталь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7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•Материал спинок-ABS-пластик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7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•Привод-Электрический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7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•Торцевые спинки кровати-Съёмные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7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•Атравматические угловые бампера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7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•Возможность установить устройство для подтягивания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7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•Регулировка угла наклона головной, тазобедренной и голеностопной секций. Регулировка высоты ложа.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7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•В комплекте должна быть   стойка для подтягивания.</a:t>
            </a:r>
            <a:endParaRPr lang="ru-RU" sz="2800" b="1" dirty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1285860"/>
            <a:ext cx="3643338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700" dirty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секций- 4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7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•Частота </a:t>
            </a:r>
            <a:r>
              <a:rPr lang="ru-RU" sz="1700" dirty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сети - 50 Гц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7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•Ширина </a:t>
            </a:r>
            <a:r>
              <a:rPr lang="ru-RU" sz="1700" dirty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кровати - 980 мм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7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•Ширина </a:t>
            </a:r>
            <a:r>
              <a:rPr lang="ru-RU" sz="1700" dirty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ложа - 895 мм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7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•Высота </a:t>
            </a:r>
            <a:r>
              <a:rPr lang="ru-RU" sz="1700" dirty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кровати - 940мм - 1200мм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7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•Высота </a:t>
            </a:r>
            <a:r>
              <a:rPr lang="ru-RU" sz="1700" dirty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ложа - 535 мм - 795 мм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7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•Грузоподъемность </a:t>
            </a:r>
            <a:r>
              <a:rPr lang="ru-RU" sz="1700" dirty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- 250 кг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7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•Диаметр </a:t>
            </a:r>
            <a:r>
              <a:rPr lang="ru-RU" sz="1700" dirty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колес - 125 мм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7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•Диапазон </a:t>
            </a:r>
            <a:r>
              <a:rPr lang="ru-RU" sz="1700" dirty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угла наклона головной </a:t>
            </a:r>
            <a:endParaRPr lang="ru-RU" sz="1700" dirty="0" smtClean="0">
              <a:solidFill>
                <a:srgbClr val="241C2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7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секции-0-80 </a:t>
            </a:r>
            <a:r>
              <a:rPr lang="ru-RU" sz="1700" dirty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7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•Диапазон </a:t>
            </a:r>
            <a:r>
              <a:rPr lang="ru-RU" sz="1700" dirty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угла наклона секции </a:t>
            </a:r>
            <a:endParaRPr lang="ru-RU" sz="1700" dirty="0" smtClean="0">
              <a:solidFill>
                <a:srgbClr val="241C2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7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голеностопа-0-</a:t>
            </a:r>
            <a:r>
              <a:rPr lang="ru-RU" sz="1700" dirty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(-10)-(-20) 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7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•Диапазон </a:t>
            </a:r>
            <a:r>
              <a:rPr lang="ru-RU" sz="1700" dirty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угла наклона </a:t>
            </a:r>
            <a:endParaRPr lang="ru-RU" sz="1700" dirty="0" smtClean="0">
              <a:solidFill>
                <a:srgbClr val="241C2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7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тазобедренной </a:t>
            </a:r>
            <a:r>
              <a:rPr lang="ru-RU" sz="1700" dirty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секции-0-35 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7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•Длина </a:t>
            </a:r>
            <a:r>
              <a:rPr lang="ru-RU" sz="1700" dirty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кровати - 2190 мм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7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•Длина </a:t>
            </a:r>
            <a:r>
              <a:rPr lang="ru-RU" sz="1700" dirty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ложа - 1950 мм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7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•Количество </a:t>
            </a:r>
            <a:r>
              <a:rPr lang="ru-RU" sz="1700" dirty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боковых ограждений-2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7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•Количество </a:t>
            </a:r>
            <a:r>
              <a:rPr lang="ru-RU" sz="1700" dirty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колес с педальным </a:t>
            </a:r>
            <a:endParaRPr lang="ru-RU" sz="1700" dirty="0" smtClean="0">
              <a:solidFill>
                <a:srgbClr val="241C2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700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тормозом-2</a:t>
            </a:r>
            <a:endParaRPr lang="ru-RU" sz="1700" dirty="0"/>
          </a:p>
        </p:txBody>
      </p:sp>
      <p:pic>
        <p:nvPicPr>
          <p:cNvPr id="23554" name="Picture 2" descr="C:\Users\Tatjana\Desktop\одп\печать безопасность\e3a11e607e95f6920b44a1f9662f521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130" y="285729"/>
            <a:ext cx="1058440" cy="857256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7484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Tatjana\Desktop\одп\печать безопасность\Art-minimalism_3_.jpg"/>
          <p:cNvPicPr>
            <a:picLocks noChangeAspect="1" noChangeArrowheads="1"/>
          </p:cNvPicPr>
          <p:nvPr/>
        </p:nvPicPr>
        <p:blipFill>
          <a:blip r:embed="rId2" cstate="print"/>
          <a:srcRect b="2747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026" name="AutoShape 2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and-omron.ru/image/catalog/REABILLITACYA/kresla-invalidnye/ortonica_base-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 descr="https://and-omron.ru/image/catalog/REABILLITACYA/kresla-invalidnye/ortonica_base-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0034" y="1071546"/>
            <a:ext cx="291926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Противопролежневый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матрац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воздушный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компрессором)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для поддержки 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кровообращения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тканях мышц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кожи</a:t>
            </a:r>
            <a:endParaRPr lang="ru-RU" b="1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-375" t="12182" r="1"/>
          <a:stretch/>
        </p:blipFill>
        <p:spPr>
          <a:xfrm>
            <a:off x="3286121" y="1160746"/>
            <a:ext cx="5390867" cy="4860542"/>
          </a:xfrm>
          <a:prstGeom prst="rect">
            <a:avLst/>
          </a:prstGeom>
        </p:spPr>
      </p:pic>
      <p:pic>
        <p:nvPicPr>
          <p:cNvPr id="2050" name="Picture 2" descr="C:\Users\Tatjana\Desktop\одп\печать безопасность\e3a11e607e95f6920b44a1f9662f521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3912" y="280697"/>
            <a:ext cx="1086582" cy="880049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592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Tatjana\Desktop\одп\печать безопасность\Art-minimalism_3_.jpg"/>
          <p:cNvPicPr>
            <a:picLocks noChangeAspect="1" noChangeArrowheads="1"/>
          </p:cNvPicPr>
          <p:nvPr/>
        </p:nvPicPr>
        <p:blipFill>
          <a:blip r:embed="rId2" cstate="print"/>
          <a:srcRect b="27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642918"/>
            <a:ext cx="3240360" cy="4532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500"/>
              </a:spcAft>
            </a:pPr>
            <a:r>
              <a:rPr lang="ru-RU" sz="1600" b="1" dirty="0" smtClean="0">
                <a:solidFill>
                  <a:srgbClr val="241C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Технические </a:t>
            </a:r>
            <a:r>
              <a:rPr lang="ru-RU" sz="1600" b="1" dirty="0">
                <a:solidFill>
                  <a:srgbClr val="241C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  <a:endParaRPr lang="ru-RU" sz="1600" b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Длина: 1900 мм - 2000 </a:t>
            </a:r>
            <a:r>
              <a:rPr lang="ru-RU" sz="1600" dirty="0">
                <a:solidFill>
                  <a:srgbClr val="241C2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мм</a:t>
            </a:r>
            <a:endParaRPr lang="ru-RU" sz="16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Ширина: </a:t>
            </a:r>
            <a:r>
              <a:rPr lang="ru-RU" sz="1600" dirty="0">
                <a:solidFill>
                  <a:srgbClr val="241C2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855 мм </a:t>
            </a: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- 900 </a:t>
            </a:r>
            <a:r>
              <a:rPr lang="ru-RU" sz="1600" dirty="0">
                <a:solidFill>
                  <a:srgbClr val="241C2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мм</a:t>
            </a:r>
            <a:endParaRPr lang="ru-RU" sz="16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241C2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Потребляемая </a:t>
            </a:r>
            <a:r>
              <a:rPr lang="ru-RU" sz="1600" dirty="0" smtClean="0">
                <a:solidFill>
                  <a:srgbClr val="241C2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мощность - 10 </a:t>
            </a:r>
            <a:r>
              <a:rPr lang="ru-RU" sz="1600" dirty="0">
                <a:solidFill>
                  <a:srgbClr val="241C2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Вт</a:t>
            </a:r>
            <a:endParaRPr lang="ru-RU" sz="16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241C2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Периодичность цикла </a:t>
            </a:r>
            <a:r>
              <a:rPr lang="ru-RU" sz="1600" dirty="0" smtClean="0">
                <a:solidFill>
                  <a:srgbClr val="241C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работы-12 </a:t>
            </a:r>
            <a:r>
              <a:rPr lang="ru-RU" sz="1600" dirty="0">
                <a:solidFill>
                  <a:srgbClr val="241C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241C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Напряжение питания компрессора </a:t>
            </a:r>
            <a:r>
              <a:rPr lang="ru-RU" sz="1600" dirty="0" smtClean="0">
                <a:solidFill>
                  <a:srgbClr val="241C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220 В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241C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Максимальная </a:t>
            </a:r>
            <a:r>
              <a:rPr lang="ru-RU" sz="1600" dirty="0" smtClean="0">
                <a:solidFill>
                  <a:srgbClr val="241C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нагрузка-130 </a:t>
            </a:r>
            <a:r>
              <a:rPr lang="ru-RU" sz="1600" dirty="0">
                <a:solidFill>
                  <a:srgbClr val="241C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Высота: </a:t>
            </a:r>
            <a:r>
              <a:rPr lang="ru-RU" sz="1600" dirty="0">
                <a:solidFill>
                  <a:srgbClr val="241C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66 мм </a:t>
            </a:r>
            <a:r>
              <a:rPr lang="ru-RU" sz="1600" dirty="0" smtClean="0">
                <a:solidFill>
                  <a:srgbClr val="241C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241C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 мм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241C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Ячейки с вентиляционными отверстиями. </a:t>
            </a:r>
            <a:endParaRPr lang="ru-RU" sz="1600" dirty="0" smtClean="0">
              <a:solidFill>
                <a:srgbClr val="241C2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241C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Повышенная </a:t>
            </a:r>
            <a:r>
              <a:rPr lang="ru-RU" sz="1600" dirty="0">
                <a:solidFill>
                  <a:srgbClr val="241C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грузоподъемность.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642918"/>
            <a:ext cx="4218832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Матрац состоит из воздушных </a:t>
            </a:r>
            <a:r>
              <a:rPr lang="ru-RU" sz="16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подушек-ячеек.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6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Противопролежневый эффект препятствует застою крови и лимфы в тканях, обеспечивает их нормальное питание и массажный эффект, предотвращает образование пролежней, сглаживая неровности спального места.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Ячейки выполнены из </a:t>
            </a:r>
            <a:r>
              <a:rPr lang="ru-RU" sz="16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гипоаллергенного</a:t>
            </a:r>
            <a:r>
              <a:rPr lang="ru-RU" sz="16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поливинилхлорида и имеют вентиляционную перфорацию. </a:t>
            </a:r>
            <a:r>
              <a:rPr lang="ru-RU" sz="16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Препятствуют </a:t>
            </a:r>
            <a:r>
              <a:rPr lang="ru-RU" sz="16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образованию опрелостей и раздражений.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241C2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Форма пневматических камер - ячейки</a:t>
            </a:r>
            <a:endParaRPr lang="ru-RU" sz="16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241C2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Режим работы компрессора-непрерывный</a:t>
            </a:r>
            <a:endParaRPr lang="ru-RU" sz="16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241C2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Регулировка давления</a:t>
            </a:r>
            <a:endParaRPr lang="ru-RU" sz="16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241C2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Материал - поливинилхлорид</a:t>
            </a:r>
            <a:endParaRPr lang="ru-RU" sz="16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241C2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Крючки для крепления компрессора к кровати</a:t>
            </a:r>
            <a:endParaRPr lang="ru-RU" sz="16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Tatjana\Desktop\одп\печать безопасность\e3a11e607e95f6920b44a1f9662f521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260648"/>
            <a:ext cx="1155792" cy="936104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5413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Tatjana\Desktop\одп\печать безопасность\Art-minimalism_3_.jpg"/>
          <p:cNvPicPr>
            <a:picLocks noChangeAspect="1" noChangeArrowheads="1"/>
          </p:cNvPicPr>
          <p:nvPr/>
        </p:nvPicPr>
        <p:blipFill>
          <a:blip r:embed="rId2" cstate="print"/>
          <a:srcRect b="2747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026" name="AutoShape 2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ages.ru.prom.st/541970087_w640_h640_invalidnoe-kreslo-kolyaska-orton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and-omron.ru/image/catalog/REABILLITACYA/kresla-invalidnye/ortonica_base-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 descr="https://and-omron.ru/image/catalog/REABILLITACYA/kresla-invalidnye/ortonica_base-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23288" t="2739" r="20548" b="1370"/>
          <a:stretch/>
        </p:blipFill>
        <p:spPr>
          <a:xfrm>
            <a:off x="5072066" y="785794"/>
            <a:ext cx="3251649" cy="555159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0034" y="714356"/>
            <a:ext cx="371476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b="1" dirty="0" smtClean="0">
                <a:solidFill>
                  <a:srgbClr val="241C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Ступеньки в ванну с ручкой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обеспечения дополнительной опоры при проведении ежедневных гигиенических процедур.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1928802"/>
            <a:ext cx="4000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Высота ручки от пола 92 см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Высота ступеней: 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Нижняя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15 см - 20 см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Верхняя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26 см - 30 см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Габариты ступеней: 41х22 см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Грузоподъемность -125 кг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Рама изготовлена из хромированной стали, не подвергающейся коррозии.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ножки оснащены резиновыми наконечниками, препятствующими скольжению. 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Ступени изготовлены из высокопрочного пластика. 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Ручная опора устанавливается </a:t>
            </a:r>
          </a:p>
          <a:p>
            <a:pPr marL="285750" indent="-285750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с любой стороны конструкции. </a:t>
            </a:r>
          </a:p>
        </p:txBody>
      </p:sp>
      <p:pic>
        <p:nvPicPr>
          <p:cNvPr id="22530" name="Picture 2" descr="C:\Users\Tatjana\Desktop\одп\печать безопасность\e3a11e607e95f6920b44a1f9662f521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2588" y="285728"/>
            <a:ext cx="1146643" cy="928694"/>
          </a:xfrm>
          <a:prstGeom prst="rect">
            <a:avLst/>
          </a:prstGeom>
          <a:noFill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93955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1180</Words>
  <Application>Microsoft Office PowerPoint</Application>
  <PresentationFormat>Экран (4:3)</PresentationFormat>
  <Paragraphs>254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Tatjana</dc:creator>
  <cp:lastModifiedBy>Tatjana</cp:lastModifiedBy>
  <cp:revision>86</cp:revision>
  <cp:lastPrinted>2021-01-21T03:55:44Z</cp:lastPrinted>
  <dcterms:created xsi:type="dcterms:W3CDTF">2021-01-21T01:46:36Z</dcterms:created>
  <dcterms:modified xsi:type="dcterms:W3CDTF">2021-01-26T01:39:43Z</dcterms:modified>
</cp:coreProperties>
</file>